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7772400" cy="100584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95288"/>
            <a:ext cx="4758690" cy="421005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1950" b="0" i="0">
                <a:solidFill>
                  <a:srgbClr val="18181B"/>
                </a:solidFill>
                <a:latin typeface="Georgia"/>
              </a:rPr>
              <a:t>4 Generation Genogram Template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771525"/>
            <a:ext cx="4191762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0" i="0">
                <a:solidFill>
                  <a:srgbClr val="71717A"/>
                </a:solidFill>
                <a:latin typeface="Arial"/>
              </a:rPr>
              <a:t>Grandparents to grandchildren, standard genogram notation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05400" y="4405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Name: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5467350" y="571500"/>
            <a:ext cx="18478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105400" y="669131"/>
            <a:ext cx="571500" cy="178118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825" b="0" i="0">
                <a:solidFill>
                  <a:srgbClr val="71717A"/>
                </a:solidFill>
                <a:latin typeface="Arial"/>
              </a:rPr>
              <a:t>Date: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467350" y="800100"/>
            <a:ext cx="184785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66750" y="1595438"/>
            <a:ext cx="86106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750" b="1" i="0">
                <a:solidFill>
                  <a:srgbClr val="4F46E5"/>
                </a:solidFill>
                <a:latin typeface="Arial"/>
              </a:rPr>
              <a:t>Generation 1</a:t>
            </a:r>
          </a:p>
        </p:txBody>
      </p:sp>
      <p:sp>
        <p:nvSpPr>
          <p:cNvPr id="9" name="Rectangle 8"/>
          <p:cNvSpPr/>
          <p:nvPr/>
        </p:nvSpPr>
        <p:spPr>
          <a:xfrm>
            <a:off x="2209800" y="1466850"/>
            <a:ext cx="419100" cy="4191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2095500" y="20383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3067050" y="1466850"/>
            <a:ext cx="419100" cy="4191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>
            <a:off x="2952750" y="20383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286250" y="1466850"/>
            <a:ext cx="419100" cy="4191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4171950" y="20383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/>
          <p:nvPr/>
        </p:nvSpPr>
        <p:spPr>
          <a:xfrm>
            <a:off x="5143500" y="1466850"/>
            <a:ext cx="419100" cy="4191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5029200" y="20383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2419350" y="188595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3276600" y="188595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2419350" y="2114550"/>
            <a:ext cx="85725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4495800" y="188595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5353050" y="1885950"/>
            <a:ext cx="0" cy="2286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4495800" y="2114550"/>
            <a:ext cx="85725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66750" y="3119438"/>
            <a:ext cx="86106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750" b="1" i="0">
                <a:solidFill>
                  <a:srgbClr val="4F46E5"/>
                </a:solidFill>
                <a:latin typeface="Arial"/>
              </a:rPr>
              <a:t>Generation 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038350" y="2990850"/>
            <a:ext cx="419100" cy="4191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1924050" y="35623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959102" y="3598069"/>
            <a:ext cx="577596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siblings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143250" y="2990850"/>
            <a:ext cx="419100" cy="4191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8" name="Connector 27"/>
          <p:cNvCxnSpPr/>
          <p:nvPr/>
        </p:nvCxnSpPr>
        <p:spPr>
          <a:xfrm>
            <a:off x="3028950" y="35623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3067050" y="358616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Father</a:t>
            </a:r>
          </a:p>
        </p:txBody>
      </p:sp>
      <p:sp>
        <p:nvSpPr>
          <p:cNvPr id="30" name="Oval 29"/>
          <p:cNvSpPr/>
          <p:nvPr/>
        </p:nvSpPr>
        <p:spPr>
          <a:xfrm>
            <a:off x="4210050" y="2990850"/>
            <a:ext cx="419100" cy="4191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1" name="Connector 30"/>
          <p:cNvCxnSpPr/>
          <p:nvPr/>
        </p:nvCxnSpPr>
        <p:spPr>
          <a:xfrm>
            <a:off x="4095750" y="35623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133850" y="358616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Mother</a:t>
            </a:r>
          </a:p>
        </p:txBody>
      </p:sp>
      <p:sp>
        <p:nvSpPr>
          <p:cNvPr id="33" name="Oval 32"/>
          <p:cNvSpPr/>
          <p:nvPr/>
        </p:nvSpPr>
        <p:spPr>
          <a:xfrm>
            <a:off x="5314950" y="2990850"/>
            <a:ext cx="419100" cy="4191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34" name="Connector 33"/>
          <p:cNvCxnSpPr/>
          <p:nvPr/>
        </p:nvCxnSpPr>
        <p:spPr>
          <a:xfrm>
            <a:off x="5200650" y="35623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5235702" y="3598069"/>
            <a:ext cx="577596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siblings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2847975" y="2114550"/>
            <a:ext cx="0" cy="5905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2247900" y="2705100"/>
            <a:ext cx="11049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Connector 37"/>
          <p:cNvCxnSpPr/>
          <p:nvPr/>
        </p:nvCxnSpPr>
        <p:spPr>
          <a:xfrm>
            <a:off x="2247900" y="27051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Connector 38"/>
          <p:cNvCxnSpPr/>
          <p:nvPr/>
        </p:nvCxnSpPr>
        <p:spPr>
          <a:xfrm>
            <a:off x="3352800" y="27051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4924425" y="2114550"/>
            <a:ext cx="0" cy="5905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4419600" y="2705100"/>
            <a:ext cx="11049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Connector 41"/>
          <p:cNvCxnSpPr/>
          <p:nvPr/>
        </p:nvCxnSpPr>
        <p:spPr>
          <a:xfrm>
            <a:off x="4419600" y="27051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Connector 42"/>
          <p:cNvCxnSpPr/>
          <p:nvPr/>
        </p:nvCxnSpPr>
        <p:spPr>
          <a:xfrm>
            <a:off x="5524500" y="27051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Connector 43"/>
          <p:cNvCxnSpPr/>
          <p:nvPr/>
        </p:nvCxnSpPr>
        <p:spPr>
          <a:xfrm>
            <a:off x="3352800" y="3409950"/>
            <a:ext cx="0" cy="3238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Connector 44"/>
          <p:cNvCxnSpPr/>
          <p:nvPr/>
        </p:nvCxnSpPr>
        <p:spPr>
          <a:xfrm>
            <a:off x="4419600" y="3409950"/>
            <a:ext cx="0" cy="3238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Connector 45"/>
          <p:cNvCxnSpPr/>
          <p:nvPr/>
        </p:nvCxnSpPr>
        <p:spPr>
          <a:xfrm>
            <a:off x="3352800" y="3733800"/>
            <a:ext cx="10668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66750" y="4643438"/>
            <a:ext cx="86106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750" b="1" i="0">
                <a:solidFill>
                  <a:srgbClr val="4F46E5"/>
                </a:solidFill>
                <a:latin typeface="Arial"/>
              </a:rPr>
              <a:t>Generation 3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647950" y="4514850"/>
            <a:ext cx="419100" cy="4191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49" name="Connector 48"/>
          <p:cNvCxnSpPr/>
          <p:nvPr/>
        </p:nvCxnSpPr>
        <p:spPr>
          <a:xfrm>
            <a:off x="2533650" y="50863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>
            <a:off x="2571750" y="5122069"/>
            <a:ext cx="571500" cy="145732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675" b="0" i="1">
                <a:solidFill>
                  <a:srgbClr val="71717A"/>
                </a:solidFill>
                <a:latin typeface="Arial"/>
              </a:rPr>
              <a:t>sibling</a:t>
            </a:r>
          </a:p>
        </p:txBody>
      </p:sp>
      <p:sp>
        <p:nvSpPr>
          <p:cNvPr id="51" name="Oval 50"/>
          <p:cNvSpPr/>
          <p:nvPr/>
        </p:nvSpPr>
        <p:spPr>
          <a:xfrm>
            <a:off x="3676650" y="4514850"/>
            <a:ext cx="419100" cy="4191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3733800" y="4572000"/>
            <a:ext cx="304800" cy="304800"/>
          </a:xfrm>
          <a:prstGeom prst="ellipse">
            <a:avLst/>
          </a:prstGeom>
          <a:solidFill>
            <a:srgbClr val="FFFFFF"/>
          </a:solidFill>
          <a:ln w="1714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3" name="Connector 52"/>
          <p:cNvCxnSpPr/>
          <p:nvPr/>
        </p:nvCxnSpPr>
        <p:spPr>
          <a:xfrm>
            <a:off x="3562350" y="50863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3455670" y="5110162"/>
            <a:ext cx="86106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Index person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4933950" y="4514850"/>
            <a:ext cx="419100" cy="4191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56" name="Connector 55"/>
          <p:cNvCxnSpPr/>
          <p:nvPr/>
        </p:nvCxnSpPr>
        <p:spPr>
          <a:xfrm>
            <a:off x="4819650" y="50863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4857750" y="511016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Partner</a:t>
            </a:r>
          </a:p>
        </p:txBody>
      </p:sp>
      <p:cxnSp>
        <p:nvCxnSpPr>
          <p:cNvPr id="58" name="Connector 57"/>
          <p:cNvCxnSpPr/>
          <p:nvPr/>
        </p:nvCxnSpPr>
        <p:spPr>
          <a:xfrm>
            <a:off x="3886200" y="3733800"/>
            <a:ext cx="0" cy="4953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Connector 58"/>
          <p:cNvCxnSpPr/>
          <p:nvPr/>
        </p:nvCxnSpPr>
        <p:spPr>
          <a:xfrm>
            <a:off x="2857500" y="4229100"/>
            <a:ext cx="10287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Connector 59"/>
          <p:cNvCxnSpPr/>
          <p:nvPr/>
        </p:nvCxnSpPr>
        <p:spPr>
          <a:xfrm>
            <a:off x="2857500" y="42291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Connector 60"/>
          <p:cNvCxnSpPr/>
          <p:nvPr/>
        </p:nvCxnSpPr>
        <p:spPr>
          <a:xfrm>
            <a:off x="3886200" y="42291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Connector 61"/>
          <p:cNvCxnSpPr/>
          <p:nvPr/>
        </p:nvCxnSpPr>
        <p:spPr>
          <a:xfrm>
            <a:off x="3886200" y="4933950"/>
            <a:ext cx="0" cy="3238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Connector 62"/>
          <p:cNvCxnSpPr/>
          <p:nvPr/>
        </p:nvCxnSpPr>
        <p:spPr>
          <a:xfrm>
            <a:off x="5143500" y="4933950"/>
            <a:ext cx="0" cy="3238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Connector 63"/>
          <p:cNvCxnSpPr/>
          <p:nvPr/>
        </p:nvCxnSpPr>
        <p:spPr>
          <a:xfrm>
            <a:off x="3886200" y="5257800"/>
            <a:ext cx="12573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TextBox 64"/>
          <p:cNvSpPr txBox="1"/>
          <p:nvPr/>
        </p:nvSpPr>
        <p:spPr>
          <a:xfrm>
            <a:off x="666750" y="6167438"/>
            <a:ext cx="86106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l"/>
            <a:r>
              <a:rPr sz="750" b="1" i="0">
                <a:solidFill>
                  <a:srgbClr val="4F46E5"/>
                </a:solidFill>
                <a:latin typeface="Arial"/>
              </a:rPr>
              <a:t>Generation 4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790950" y="6038850"/>
            <a:ext cx="419100" cy="419100"/>
          </a:xfrm>
          <a:prstGeom prst="rect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7" name="Connector 66"/>
          <p:cNvCxnSpPr/>
          <p:nvPr/>
        </p:nvCxnSpPr>
        <p:spPr>
          <a:xfrm>
            <a:off x="3676650" y="66103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TextBox 67"/>
          <p:cNvSpPr txBox="1"/>
          <p:nvPr/>
        </p:nvSpPr>
        <p:spPr>
          <a:xfrm>
            <a:off x="3714750" y="663416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Child</a:t>
            </a:r>
          </a:p>
        </p:txBody>
      </p:sp>
      <p:sp>
        <p:nvSpPr>
          <p:cNvPr id="69" name="Oval 68"/>
          <p:cNvSpPr/>
          <p:nvPr/>
        </p:nvSpPr>
        <p:spPr>
          <a:xfrm>
            <a:off x="4819650" y="6038850"/>
            <a:ext cx="419100" cy="419100"/>
          </a:xfrm>
          <a:prstGeom prst="ellipse">
            <a:avLst/>
          </a:prstGeom>
          <a:solidFill>
            <a:srgbClr val="FFFFFF"/>
          </a:solidFill>
          <a:ln w="20955">
            <a:solidFill>
              <a:srgbClr val="18181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70" name="Connector 69"/>
          <p:cNvCxnSpPr/>
          <p:nvPr/>
        </p:nvCxnSpPr>
        <p:spPr>
          <a:xfrm>
            <a:off x="4705350" y="6610350"/>
            <a:ext cx="6477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1" name="TextBox 70"/>
          <p:cNvSpPr txBox="1"/>
          <p:nvPr/>
        </p:nvSpPr>
        <p:spPr>
          <a:xfrm>
            <a:off x="4743450" y="6634162"/>
            <a:ext cx="571500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Child</a:t>
            </a:r>
          </a:p>
        </p:txBody>
      </p:sp>
      <p:cxnSp>
        <p:nvCxnSpPr>
          <p:cNvPr id="72" name="Connector 71"/>
          <p:cNvCxnSpPr/>
          <p:nvPr/>
        </p:nvCxnSpPr>
        <p:spPr>
          <a:xfrm>
            <a:off x="4514850" y="5257800"/>
            <a:ext cx="0" cy="49530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3" name="Connector 72"/>
          <p:cNvCxnSpPr/>
          <p:nvPr/>
        </p:nvCxnSpPr>
        <p:spPr>
          <a:xfrm>
            <a:off x="4000500" y="5753100"/>
            <a:ext cx="1028700" cy="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Connector 73"/>
          <p:cNvCxnSpPr/>
          <p:nvPr/>
        </p:nvCxnSpPr>
        <p:spPr>
          <a:xfrm>
            <a:off x="4000500" y="57531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Connector 74"/>
          <p:cNvCxnSpPr/>
          <p:nvPr/>
        </p:nvCxnSpPr>
        <p:spPr>
          <a:xfrm>
            <a:off x="5029200" y="5753100"/>
            <a:ext cx="0" cy="285750"/>
          </a:xfrm>
          <a:prstGeom prst="line">
            <a:avLst/>
          </a:prstGeom>
          <a:ln w="17145">
            <a:solidFill>
              <a:srgbClr val="18181B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647700" y="7160419"/>
            <a:ext cx="920115" cy="210502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75" b="1" i="0">
                <a:solidFill>
                  <a:srgbClr val="18181B"/>
                </a:solidFill>
                <a:latin typeface="Arial"/>
              </a:rPr>
              <a:t>Symbol key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457200" y="8715375"/>
            <a:ext cx="571500" cy="19431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l"/>
            <a:r>
              <a:rPr sz="900" b="1" i="0">
                <a:solidFill>
                  <a:srgbClr val="18181B"/>
                </a:solidFill>
                <a:latin typeface="Arial"/>
              </a:rPr>
              <a:t>Notes</a:t>
            </a:r>
          </a:p>
        </p:txBody>
      </p:sp>
      <p:cxnSp>
        <p:nvCxnSpPr>
          <p:cNvPr id="78" name="Connector 77"/>
          <p:cNvCxnSpPr/>
          <p:nvPr/>
        </p:nvCxnSpPr>
        <p:spPr>
          <a:xfrm>
            <a:off x="457200" y="908685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>
            <a:off x="457200" y="9334500"/>
            <a:ext cx="6858000" cy="0"/>
          </a:xfrm>
          <a:prstGeom prst="line">
            <a:avLst/>
          </a:prstGeom>
          <a:ln w="9525">
            <a:solidFill>
              <a:srgbClr val="D4D4D8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1241108" y="9615488"/>
            <a:ext cx="529018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Free genogram template from GenogramAI · genogramai.com/genogram-templates/4-generation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2067878" y="9767888"/>
            <a:ext cx="3636645" cy="161925"/>
          </a:xfrm>
          <a:prstGeom prst="rect">
            <a:avLst/>
          </a:prstGeom>
          <a:solidFill>
            <a:srgbClr val="FFFFFF"/>
          </a:solidFill>
        </p:spPr>
        <p:txBody>
          <a:bodyPr wrap="none" lIns="0" rIns="0" tIns="0" bIns="0">
            <a:spAutoFit/>
          </a:bodyPr>
          <a:lstStyle/>
          <a:p>
            <a:pPr algn="ctr"/>
            <a:r>
              <a:rPr sz="750" b="0" i="0">
                <a:solidFill>
                  <a:srgbClr val="71717A"/>
                </a:solidFill>
                <a:latin typeface="Arial"/>
              </a:rPr>
              <a:t>Every symbol and what it means: genogramai.com/genogram-key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457200" y="7067550"/>
            <a:ext cx="6858000" cy="1524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b="1" sz="1000">
                <a:solidFill>
                  <a:srgbClr val="18181B"/>
                </a:solidFill>
              </a:rPr>
              <a:t>Symbol key</a:t>
            </a:r>
          </a:p>
          <a:p>
            <a:r>
              <a:rPr sz="800">
                <a:solidFill>
                  <a:srgbClr val="3F3F46"/>
                </a:solidFill>
              </a:rPr>
              <a:t>Male · Female · Deceased (X through symbol) · Index person (double outline) · Marriage (solid line) · Cohabitation (dashed line) · Separation (one slash) · Divorce (two slashes)</a:t>
            </a:r>
          </a:p>
          <a:p>
            <a:r>
              <a:rPr sz="800" i="1">
                <a:solidFill>
                  <a:srgbClr val="71717A"/>
                </a:solidFill>
              </a:rPr>
              <a:t>Every symbol and line on this slide is an editable shape: copy, move and reconnect them. Full key: genogramai.com/genogram-key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 Generation Genogram Template</dc:title>
  <dc:subject/>
  <dc:creator>GenogramAI (genogramai.com)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