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95288"/>
            <a:ext cx="4912233" cy="42100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50" b="0" i="0">
                <a:solidFill>
                  <a:srgbClr val="18181B"/>
                </a:solidFill>
                <a:latin typeface="Georgia"/>
              </a:rPr>
              <a:t>Substance Use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5042154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Three generations of alcohol and drug use, recovery and relationships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Client: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802005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Counselor: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3100" y="800100"/>
            <a:ext cx="15621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05400" y="8977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67350" y="10287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94572" y="132873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Paternal grandparents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85272" y="132873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Maternal grandparents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0" y="16383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21907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86629" y="2283619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substance / years</a:t>
            </a:r>
          </a:p>
        </p:txBody>
      </p:sp>
      <p:sp>
        <p:nvSpPr>
          <p:cNvPr id="15" name="Oval 14"/>
          <p:cNvSpPr/>
          <p:nvPr/>
        </p:nvSpPr>
        <p:spPr>
          <a:xfrm>
            <a:off x="3238500" y="16383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31432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39129" y="2283619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substance / years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76700" y="16383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39814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77329" y="2283619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substance / years</a:t>
            </a:r>
          </a:p>
        </p:txBody>
      </p:sp>
      <p:sp>
        <p:nvSpPr>
          <p:cNvPr id="21" name="Oval 20"/>
          <p:cNvSpPr/>
          <p:nvPr/>
        </p:nvSpPr>
        <p:spPr>
          <a:xfrm>
            <a:off x="5029200" y="16383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49339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29829" y="2283619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substance / years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5146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4671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2514600" y="24765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3053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52578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4305300" y="24765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057400" y="3581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19621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890903" y="422671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62300" y="3581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30670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105150" y="4214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Father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62929" y="4360069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substance / years</a:t>
            </a:r>
          </a:p>
        </p:txBody>
      </p:sp>
      <p:sp>
        <p:nvSpPr>
          <p:cNvPr id="37" name="Oval 36"/>
          <p:cNvSpPr/>
          <p:nvPr/>
        </p:nvSpPr>
        <p:spPr>
          <a:xfrm>
            <a:off x="4152900" y="3581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Connector 37"/>
          <p:cNvCxnSpPr/>
          <p:nvPr/>
        </p:nvCxnSpPr>
        <p:spPr>
          <a:xfrm>
            <a:off x="40576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095750" y="4214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Mother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53529" y="4360069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substance / years</a:t>
            </a:r>
          </a:p>
        </p:txBody>
      </p:sp>
      <p:sp>
        <p:nvSpPr>
          <p:cNvPr id="41" name="Oval 40"/>
          <p:cNvSpPr/>
          <p:nvPr/>
        </p:nvSpPr>
        <p:spPr>
          <a:xfrm>
            <a:off x="5257800" y="3581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2" name="Connector 41"/>
          <p:cNvCxnSpPr/>
          <p:nvPr/>
        </p:nvCxnSpPr>
        <p:spPr>
          <a:xfrm>
            <a:off x="51625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091303" y="422671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2990850" y="2476500"/>
            <a:ext cx="0" cy="819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2286000" y="329565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22860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33909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4781550" y="2476500"/>
            <a:ext cx="0" cy="819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381500" y="329565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43815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54864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3390900" y="4038600"/>
            <a:ext cx="0" cy="5143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4381500" y="4038600"/>
            <a:ext cx="0" cy="5143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3390900" y="4552950"/>
            <a:ext cx="9906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628900" y="53149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6" name="Connector 55"/>
          <p:cNvCxnSpPr/>
          <p:nvPr/>
        </p:nvCxnSpPr>
        <p:spPr>
          <a:xfrm>
            <a:off x="25336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329529" y="5960269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substance / years</a:t>
            </a:r>
          </a:p>
        </p:txBody>
      </p:sp>
      <p:sp>
        <p:nvSpPr>
          <p:cNvPr id="58" name="Oval 57"/>
          <p:cNvSpPr/>
          <p:nvPr/>
        </p:nvSpPr>
        <p:spPr>
          <a:xfrm>
            <a:off x="3657600" y="53149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3714750" y="5372100"/>
            <a:ext cx="342900" cy="3429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0" name="Connector 59"/>
          <p:cNvCxnSpPr/>
          <p:nvPr/>
        </p:nvCxnSpPr>
        <p:spPr>
          <a:xfrm>
            <a:off x="35623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455670" y="59483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Index person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358229" y="6093619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substance / years</a:t>
            </a:r>
          </a:p>
        </p:txBody>
      </p:sp>
      <p:sp>
        <p:nvSpPr>
          <p:cNvPr id="63" name="Oval 62"/>
          <p:cNvSpPr/>
          <p:nvPr/>
        </p:nvSpPr>
        <p:spPr>
          <a:xfrm>
            <a:off x="4686300" y="53149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4" name="Connector 63"/>
          <p:cNvCxnSpPr/>
          <p:nvPr/>
        </p:nvCxnSpPr>
        <p:spPr>
          <a:xfrm>
            <a:off x="45910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4386929" y="5960269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substance / years</a:t>
            </a:r>
          </a:p>
        </p:txBody>
      </p:sp>
      <p:cxnSp>
        <p:nvCxnSpPr>
          <p:cNvPr id="66" name="Connector 65"/>
          <p:cNvCxnSpPr/>
          <p:nvPr/>
        </p:nvCxnSpPr>
        <p:spPr>
          <a:xfrm>
            <a:off x="3886200" y="4552950"/>
            <a:ext cx="0" cy="4762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2857500" y="5029200"/>
            <a:ext cx="20574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28575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38862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49149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2304098" y="6319838"/>
            <a:ext cx="316420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Children: oldest on the left, youngest on the right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" y="6912769"/>
            <a:ext cx="3453574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key: substance use and relationships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57200" y="8848725"/>
            <a:ext cx="4971288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substances, onset, treatment and sobriety dates, family roles</a:t>
            </a:r>
          </a:p>
        </p:txBody>
      </p:sp>
      <p:cxnSp>
        <p:nvCxnSpPr>
          <p:cNvPr id="74" name="Connector 73"/>
          <p:cNvCxnSpPr/>
          <p:nvPr/>
        </p:nvCxnSpPr>
        <p:spPr>
          <a:xfrm>
            <a:off x="457200" y="92202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457200" y="94678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004888" y="9615488"/>
            <a:ext cx="576262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genogramai.com/genogram-templates/addiction-counseling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57200" y="681990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Alcohol or drug misuse (bottom half) · Suspected (same area, striped) · In recovery from substance misuse · Illness and substance misuse · Close (two blue lines) · Fused / enmeshed (three lines) · Conflict (two dashed red lines) · Distant (dashed line) · Cutoff (line broken by two bars)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Substance Use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