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772400" cy="10058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4819"/>
            <a:ext cx="5361051" cy="34004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575" b="0" i="0">
                <a:solidFill>
                  <a:srgbClr val="18181B"/>
                </a:solidFill>
                <a:latin typeface="Georgia"/>
              </a:rPr>
              <a:t>Adoption and Foster Care Genogram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1525"/>
            <a:ext cx="3341370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1717A"/>
                </a:solidFill>
                <a:latin typeface="Arial"/>
              </a:rPr>
              <a:t>Adoptive, birth and foster family on one page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05400" y="440531"/>
            <a:ext cx="1126808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Child / family: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6038850" y="571500"/>
            <a:ext cx="12763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105400" y="669131"/>
            <a:ext cx="571500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Date: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67350" y="800100"/>
            <a:ext cx="18478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105400" y="158115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5010150" y="21907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903470" y="2214562"/>
            <a:ext cx="86106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Birth father</a:t>
            </a:r>
          </a:p>
        </p:txBody>
      </p:sp>
      <p:sp>
        <p:nvSpPr>
          <p:cNvPr id="11" name="Oval 10"/>
          <p:cNvSpPr/>
          <p:nvPr/>
        </p:nvSpPr>
        <p:spPr>
          <a:xfrm>
            <a:off x="6248400" y="158115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>
            <a:off x="6153150" y="21907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046470" y="2214562"/>
            <a:ext cx="86106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Birth mother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334000" y="20383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6477000" y="20383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5334000" y="2324100"/>
            <a:ext cx="1143000" cy="0"/>
          </a:xfrm>
          <a:prstGeom prst="line">
            <a:avLst/>
          </a:prstGeom>
          <a:ln w="17145">
            <a:solidFill>
              <a:srgbClr val="18181B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5857875" y="2238375"/>
            <a:ext cx="95250" cy="1714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1866900" y="253365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9" name="Connector 18"/>
          <p:cNvCxnSpPr/>
          <p:nvPr/>
        </p:nvCxnSpPr>
        <p:spPr>
          <a:xfrm>
            <a:off x="1771650" y="31432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576388" y="3167062"/>
            <a:ext cx="103822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Adoptive parent</a:t>
            </a:r>
          </a:p>
        </p:txBody>
      </p:sp>
      <p:sp>
        <p:nvSpPr>
          <p:cNvPr id="21" name="Oval 20"/>
          <p:cNvSpPr/>
          <p:nvPr/>
        </p:nvSpPr>
        <p:spPr>
          <a:xfrm>
            <a:off x="3200400" y="253365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3105150" y="31432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909888" y="3167062"/>
            <a:ext cx="103822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Adoptive parent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2095500" y="2990850"/>
            <a:ext cx="0" cy="3810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3429000" y="2990850"/>
            <a:ext cx="0" cy="3810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2095500" y="3371850"/>
            <a:ext cx="13335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476500" y="3207544"/>
            <a:ext cx="571500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0">
                <a:solidFill>
                  <a:srgbClr val="3F3F46"/>
                </a:solidFill>
                <a:latin typeface="Arial"/>
              </a:rPr>
              <a:t>m. ____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390650" y="453390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9" name="Connector 28"/>
          <p:cNvCxnSpPr/>
          <p:nvPr/>
        </p:nvCxnSpPr>
        <p:spPr>
          <a:xfrm>
            <a:off x="1295400" y="51435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070610" y="5167312"/>
            <a:ext cx="109728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Biological child</a:t>
            </a:r>
          </a:p>
        </p:txBody>
      </p:sp>
      <p:sp>
        <p:nvSpPr>
          <p:cNvPr id="31" name="Oval 30"/>
          <p:cNvSpPr/>
          <p:nvPr/>
        </p:nvSpPr>
        <p:spPr>
          <a:xfrm>
            <a:off x="2628900" y="45339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2686050" y="4591050"/>
            <a:ext cx="342900" cy="342900"/>
          </a:xfrm>
          <a:prstGeom prst="ellipse">
            <a:avLst/>
          </a:prstGeom>
          <a:solidFill>
            <a:srgbClr val="FFFFFF"/>
          </a:solidFill>
          <a:ln w="1714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3" name="Connector 32"/>
          <p:cNvCxnSpPr/>
          <p:nvPr/>
        </p:nvCxnSpPr>
        <p:spPr>
          <a:xfrm>
            <a:off x="2533650" y="51435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397442" y="5167312"/>
            <a:ext cx="92011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Adopted child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409254" y="5312569"/>
            <a:ext cx="896493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adopted (year)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867150" y="453390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7" name="Connector 36"/>
          <p:cNvCxnSpPr/>
          <p:nvPr/>
        </p:nvCxnSpPr>
        <p:spPr>
          <a:xfrm>
            <a:off x="3771900" y="51435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3665220" y="5167312"/>
            <a:ext cx="86106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Foster child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674078" y="5312569"/>
            <a:ext cx="843344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placed (year)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2762250" y="3371850"/>
            <a:ext cx="0" cy="8763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1619250" y="4248150"/>
            <a:ext cx="24765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1619250" y="42481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2833688" y="4248150"/>
            <a:ext cx="0" cy="285750"/>
          </a:xfrm>
          <a:prstGeom prst="line">
            <a:avLst/>
          </a:prstGeom>
          <a:ln w="15240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2881312" y="4248150"/>
            <a:ext cx="0" cy="285750"/>
          </a:xfrm>
          <a:prstGeom prst="line">
            <a:avLst/>
          </a:prstGeom>
          <a:ln w="15240">
            <a:solidFill>
              <a:srgbClr val="18181B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4095750" y="4248150"/>
            <a:ext cx="0" cy="285750"/>
          </a:xfrm>
          <a:prstGeom prst="line">
            <a:avLst/>
          </a:prstGeom>
          <a:ln w="17145">
            <a:solidFill>
              <a:srgbClr val="18181B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5905500" y="2324100"/>
            <a:ext cx="0" cy="16764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H="1">
            <a:off x="3105150" y="4000500"/>
            <a:ext cx="2800350" cy="0"/>
          </a:xfrm>
          <a:prstGeom prst="line">
            <a:avLst/>
          </a:prstGeom>
          <a:ln w="15240">
            <a:solidFill>
              <a:srgbClr val="18181B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3105150" y="4000500"/>
            <a:ext cx="0" cy="571500"/>
          </a:xfrm>
          <a:prstGeom prst="line">
            <a:avLst/>
          </a:prstGeom>
          <a:ln w="15240">
            <a:solidFill>
              <a:srgbClr val="18181B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5981700" y="3817144"/>
            <a:ext cx="105594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675" b="0" i="1">
                <a:solidFill>
                  <a:srgbClr val="71717A"/>
                </a:solidFill>
                <a:latin typeface="Arial"/>
              </a:rPr>
              <a:t>birth-parent line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1123950" y="2247900"/>
            <a:ext cx="3467100" cy="3352800"/>
          </a:xfrm>
          <a:prstGeom prst="roundRect">
            <a:avLst>
              <a:gd name="adj" fmla="val 6250"/>
            </a:avLst>
          </a:prstGeom>
          <a:noFill/>
          <a:ln w="14287">
            <a:solidFill>
              <a:srgbClr val="6366F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1238250" y="2283619"/>
            <a:ext cx="630746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675" b="0" i="1">
                <a:solidFill>
                  <a:srgbClr val="4F46E5"/>
                </a:solidFill>
                <a:latin typeface="Arial"/>
              </a:rPr>
              <a:t>Household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47700" y="6284119"/>
            <a:ext cx="920115" cy="21050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75" b="1" i="0">
                <a:solidFill>
                  <a:srgbClr val="18181B"/>
                </a:solidFill>
                <a:latin typeface="Arial"/>
              </a:rPr>
              <a:t>Symbol key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57200" y="8334375"/>
            <a:ext cx="5750814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1" i="0">
                <a:solidFill>
                  <a:srgbClr val="18181B"/>
                </a:solidFill>
                <a:latin typeface="Arial"/>
              </a:rPr>
              <a:t>Notes: adoption type (open, closed), contact with birth family, placement dates</a:t>
            </a:r>
          </a:p>
        </p:txBody>
      </p:sp>
      <p:cxnSp>
        <p:nvCxnSpPr>
          <p:cNvPr id="54" name="Connector 53"/>
          <p:cNvCxnSpPr/>
          <p:nvPr/>
        </p:nvCxnSpPr>
        <p:spPr>
          <a:xfrm>
            <a:off x="457200" y="870585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54"/>
          <p:cNvCxnSpPr/>
          <p:nvPr/>
        </p:nvCxnSpPr>
        <p:spPr>
          <a:xfrm>
            <a:off x="457200" y="895350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>
            <a:off x="457200" y="920115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1004888" y="9615488"/>
            <a:ext cx="576262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Free genogram template from GenogramAI · genogramai.com/genogram-templates/adoption-foster-care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067878" y="9767888"/>
            <a:ext cx="363664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Every symbol and what it means: genogramai.com/genogram-key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57200" y="6191250"/>
            <a:ext cx="6858000" cy="152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000">
                <a:solidFill>
                  <a:srgbClr val="18181B"/>
                </a:solidFill>
              </a:rPr>
              <a:t>Symbol key</a:t>
            </a:r>
          </a:p>
          <a:p>
            <a:r>
              <a:rPr sz="800">
                <a:solidFill>
                  <a:srgbClr val="3F3F46"/>
                </a:solidFill>
              </a:rPr>
              <a:t>Male · Female · Index person (double outline) · Dashed symbol = not yet known, or donor · Biological child (solid line) · Adopted (solid + dashed line) · Foster or kinship placement (dotted line) · Household (dashed line around who lives together)</a:t>
            </a:r>
          </a:p>
          <a:p>
            <a:r>
              <a:rPr sz="800" i="1">
                <a:solidFill>
                  <a:srgbClr val="71717A"/>
                </a:solidFill>
              </a:rPr>
              <a:t>Every symbol and line on this slide is an editable shape: copy, move and reconnect them. Full key: genogramai.com/genogram-key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Adoption and Foster Care Genogram Template</dc:title>
  <dc:subject/>
  <dc:creator>GenogramAI (genogramai.com)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