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95288"/>
            <a:ext cx="4912233" cy="421005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950" b="0" i="0">
                <a:solidFill>
                  <a:srgbClr val="18181B"/>
                </a:solidFill>
                <a:latin typeface="Georgia"/>
              </a:rPr>
              <a:t>Child Welfare Genogram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1525"/>
            <a:ext cx="3128772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1717A"/>
                </a:solidFill>
                <a:latin typeface="Arial"/>
              </a:rPr>
              <a:t>The child, birth family and kinship carers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05400" y="440531"/>
            <a:ext cx="571500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Child: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524500" y="571500"/>
            <a:ext cx="1790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05400" y="669131"/>
            <a:ext cx="607124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Case #: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581650" y="800100"/>
            <a:ext cx="17335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105400" y="897731"/>
            <a:ext cx="607124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Worker: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5581650" y="1028700"/>
            <a:ext cx="17335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5105400" y="1126331"/>
            <a:ext cx="571500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Date: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5467350" y="1257300"/>
            <a:ext cx="18478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208722" y="1462088"/>
            <a:ext cx="139255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Paternal grandparents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37722" y="1462088"/>
            <a:ext cx="139255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Maternal grandparents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219200" y="1790700"/>
            <a:ext cx="419100" cy="4191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1104900" y="23622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15"/>
          <p:cNvSpPr/>
          <p:nvPr/>
        </p:nvSpPr>
        <p:spPr>
          <a:xfrm>
            <a:off x="2171700" y="1790700"/>
            <a:ext cx="419100" cy="4191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7" name="Connector 16"/>
          <p:cNvCxnSpPr/>
          <p:nvPr/>
        </p:nvCxnSpPr>
        <p:spPr>
          <a:xfrm>
            <a:off x="2057400" y="23622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4648200" y="1790700"/>
            <a:ext cx="419100" cy="4191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>
            <a:off x="4533900" y="23622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5600700" y="1790700"/>
            <a:ext cx="419100" cy="4191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>
            <a:off x="5486400" y="236220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1428750" y="2209800"/>
            <a:ext cx="0" cy="2286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2381250" y="2209800"/>
            <a:ext cx="0" cy="2286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1428750" y="2438400"/>
            <a:ext cx="952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4857750" y="2209800"/>
            <a:ext cx="0" cy="2286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5810250" y="2209800"/>
            <a:ext cx="0" cy="2286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4857750" y="2438400"/>
            <a:ext cx="952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Oval 27"/>
          <p:cNvSpPr/>
          <p:nvPr/>
        </p:nvSpPr>
        <p:spPr>
          <a:xfrm>
            <a:off x="933450" y="3562350"/>
            <a:ext cx="419100" cy="4191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9" name="Connector 28"/>
          <p:cNvCxnSpPr/>
          <p:nvPr/>
        </p:nvCxnSpPr>
        <p:spPr>
          <a:xfrm>
            <a:off x="819150" y="41338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82942" y="4157662"/>
            <a:ext cx="92011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Kinship carer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266950" y="3562350"/>
            <a:ext cx="419100" cy="4191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2" name="Connector 31"/>
          <p:cNvCxnSpPr/>
          <p:nvPr/>
        </p:nvCxnSpPr>
        <p:spPr>
          <a:xfrm>
            <a:off x="2152650" y="41338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2045970" y="4157662"/>
            <a:ext cx="86106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Birth father</a:t>
            </a:r>
          </a:p>
        </p:txBody>
      </p:sp>
      <p:sp>
        <p:nvSpPr>
          <p:cNvPr id="34" name="Oval 33"/>
          <p:cNvSpPr/>
          <p:nvPr/>
        </p:nvSpPr>
        <p:spPr>
          <a:xfrm>
            <a:off x="4933950" y="3562350"/>
            <a:ext cx="419100" cy="4191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4819650" y="41338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4712970" y="4157662"/>
            <a:ext cx="86106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Birth mother</a:t>
            </a:r>
          </a:p>
        </p:txBody>
      </p:sp>
      <p:sp>
        <p:nvSpPr>
          <p:cNvPr id="37" name="Rectangle 36"/>
          <p:cNvSpPr/>
          <p:nvPr/>
        </p:nvSpPr>
        <p:spPr>
          <a:xfrm>
            <a:off x="6267450" y="3562350"/>
            <a:ext cx="419100" cy="4191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8" name="Connector 37"/>
          <p:cNvCxnSpPr/>
          <p:nvPr/>
        </p:nvCxnSpPr>
        <p:spPr>
          <a:xfrm>
            <a:off x="6153150" y="41338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188202" y="4169569"/>
            <a:ext cx="577596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siblings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1905000" y="2438400"/>
            <a:ext cx="0" cy="8382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1143000" y="3276600"/>
            <a:ext cx="1333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1143000" y="32766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2476500" y="32766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5334000" y="2438400"/>
            <a:ext cx="0" cy="8382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5143500" y="3276600"/>
            <a:ext cx="1333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5143500" y="32766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Connector 46"/>
          <p:cNvCxnSpPr/>
          <p:nvPr/>
        </p:nvCxnSpPr>
        <p:spPr>
          <a:xfrm>
            <a:off x="6477000" y="32766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Connector 47"/>
          <p:cNvCxnSpPr/>
          <p:nvPr/>
        </p:nvCxnSpPr>
        <p:spPr>
          <a:xfrm>
            <a:off x="2476500" y="3981450"/>
            <a:ext cx="0" cy="4381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Connector 48"/>
          <p:cNvCxnSpPr/>
          <p:nvPr/>
        </p:nvCxnSpPr>
        <p:spPr>
          <a:xfrm>
            <a:off x="5143500" y="3981450"/>
            <a:ext cx="0" cy="4381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0" name="Connector 49"/>
          <p:cNvCxnSpPr/>
          <p:nvPr/>
        </p:nvCxnSpPr>
        <p:spPr>
          <a:xfrm>
            <a:off x="2476500" y="4419600"/>
            <a:ext cx="2667000" cy="0"/>
          </a:xfrm>
          <a:prstGeom prst="line">
            <a:avLst/>
          </a:prstGeom>
          <a:ln w="17145">
            <a:solidFill>
              <a:srgbClr val="18181B"/>
            </a:solidFill>
            <a:prstDash val="dash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Connector 50"/>
          <p:cNvCxnSpPr/>
          <p:nvPr/>
        </p:nvCxnSpPr>
        <p:spPr>
          <a:xfrm flipV="1">
            <a:off x="3762375" y="4333875"/>
            <a:ext cx="95250" cy="1714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2455831" y="4255294"/>
            <a:ext cx="1374838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0">
                <a:solidFill>
                  <a:srgbClr val="3F3F46"/>
                </a:solidFill>
                <a:latin typeface="Arial"/>
              </a:rPr>
              <a:t>together ____ sep. ____</a:t>
            </a:r>
          </a:p>
        </p:txBody>
      </p:sp>
      <p:sp>
        <p:nvSpPr>
          <p:cNvPr id="53" name="Oval 52"/>
          <p:cNvSpPr/>
          <p:nvPr/>
        </p:nvSpPr>
        <p:spPr>
          <a:xfrm>
            <a:off x="3219450" y="5505450"/>
            <a:ext cx="419100" cy="4191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3276600" y="5562600"/>
            <a:ext cx="304800" cy="304800"/>
          </a:xfrm>
          <a:prstGeom prst="ellipse">
            <a:avLst/>
          </a:prstGeom>
          <a:solidFill>
            <a:srgbClr val="FFFFFF"/>
          </a:solidFill>
          <a:ln w="1714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5" name="Connector 54"/>
          <p:cNvCxnSpPr/>
          <p:nvPr/>
        </p:nvCxnSpPr>
        <p:spPr>
          <a:xfrm>
            <a:off x="3105150" y="60769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3143250" y="610076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Child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171950" y="5505450"/>
            <a:ext cx="419100" cy="4191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8" name="Connector 57"/>
          <p:cNvCxnSpPr/>
          <p:nvPr/>
        </p:nvCxnSpPr>
        <p:spPr>
          <a:xfrm>
            <a:off x="4057650" y="60769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4095750" y="610076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Sibling</a:t>
            </a:r>
          </a:p>
        </p:txBody>
      </p:sp>
      <p:cxnSp>
        <p:nvCxnSpPr>
          <p:cNvPr id="60" name="Connector 59"/>
          <p:cNvCxnSpPr/>
          <p:nvPr/>
        </p:nvCxnSpPr>
        <p:spPr>
          <a:xfrm>
            <a:off x="3810000" y="4419600"/>
            <a:ext cx="0" cy="8001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>
            <a:off x="3429000" y="5219700"/>
            <a:ext cx="9525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>
            <a:off x="3429000" y="52197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>
            <a:off x="4381500" y="52197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>
            <a:off x="1143000" y="4362450"/>
            <a:ext cx="0" cy="857250"/>
          </a:xfrm>
          <a:prstGeom prst="line">
            <a:avLst/>
          </a:prstGeom>
          <a:ln w="17145">
            <a:solidFill>
              <a:srgbClr val="18181B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Connector 64"/>
          <p:cNvCxnSpPr/>
          <p:nvPr/>
        </p:nvCxnSpPr>
        <p:spPr>
          <a:xfrm>
            <a:off x="1143000" y="5219700"/>
            <a:ext cx="2095500" cy="0"/>
          </a:xfrm>
          <a:prstGeom prst="line">
            <a:avLst/>
          </a:prstGeom>
          <a:ln w="17145">
            <a:solidFill>
              <a:srgbClr val="18181B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>
            <a:off x="3238500" y="5219700"/>
            <a:ext cx="0" cy="323850"/>
          </a:xfrm>
          <a:prstGeom prst="line">
            <a:avLst/>
          </a:prstGeom>
          <a:ln w="17145">
            <a:solidFill>
              <a:srgbClr val="18181B"/>
            </a:solidFill>
            <a:prstDash val="sysDot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1219200" y="5036344"/>
            <a:ext cx="1321689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675" b="0" i="1">
                <a:solidFill>
                  <a:srgbClr val="71717A"/>
                </a:solidFill>
                <a:latin typeface="Arial"/>
              </a:rPr>
              <a:t>placement (since ____)</a:t>
            </a:r>
          </a:p>
        </p:txBody>
      </p:sp>
      <p:sp>
        <p:nvSpPr>
          <p:cNvPr id="68" name="Rounded Rectangle 67"/>
          <p:cNvSpPr/>
          <p:nvPr/>
        </p:nvSpPr>
        <p:spPr>
          <a:xfrm>
            <a:off x="742950" y="3143250"/>
            <a:ext cx="3143250" cy="3429000"/>
          </a:xfrm>
          <a:prstGeom prst="roundRect">
            <a:avLst>
              <a:gd name="adj" fmla="val 7272"/>
            </a:avLst>
          </a:prstGeom>
          <a:noFill/>
          <a:ln w="14287">
            <a:solidFill>
              <a:srgbClr val="6366F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9" name="TextBox 68"/>
          <p:cNvSpPr txBox="1"/>
          <p:nvPr/>
        </p:nvSpPr>
        <p:spPr>
          <a:xfrm>
            <a:off x="857250" y="3207544"/>
            <a:ext cx="1055942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675" b="0" i="1">
                <a:solidFill>
                  <a:srgbClr val="4F46E5"/>
                </a:solidFill>
                <a:latin typeface="Arial"/>
              </a:rPr>
              <a:t>Carer's household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47700" y="6931819"/>
            <a:ext cx="920115" cy="21050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75" b="1" i="0">
                <a:solidFill>
                  <a:srgbClr val="18181B"/>
                </a:solidFill>
                <a:latin typeface="Arial"/>
              </a:rPr>
              <a:t>Symbol key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57200" y="8715375"/>
            <a:ext cx="5042154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18181B"/>
                </a:solidFill>
                <a:latin typeface="Arial"/>
              </a:rPr>
              <a:t>Notes: legal order, contact arrangements, risk and protective factors</a:t>
            </a:r>
          </a:p>
        </p:txBody>
      </p:sp>
      <p:cxnSp>
        <p:nvCxnSpPr>
          <p:cNvPr id="72" name="Connector 71"/>
          <p:cNvCxnSpPr/>
          <p:nvPr/>
        </p:nvCxnSpPr>
        <p:spPr>
          <a:xfrm>
            <a:off x="457200" y="908685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>
            <a:off x="457200" y="933450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TextBox 73"/>
          <p:cNvSpPr txBox="1"/>
          <p:nvPr/>
        </p:nvSpPr>
        <p:spPr>
          <a:xfrm>
            <a:off x="1211580" y="9615488"/>
            <a:ext cx="534924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Free genogram template from GenogramAI · genogramai.com/genogram-templates/child-welfare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2067878" y="9767888"/>
            <a:ext cx="363664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Every symbol and what it means: genogramai.com/genogram-key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457200" y="6838950"/>
            <a:ext cx="6858000" cy="152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000">
                <a:solidFill>
                  <a:srgbClr val="18181B"/>
                </a:solidFill>
              </a:rPr>
              <a:t>Symbol key</a:t>
            </a:r>
          </a:p>
          <a:p>
            <a:r>
              <a:rPr sz="800">
                <a:solidFill>
                  <a:srgbClr val="3F3F46"/>
                </a:solidFill>
              </a:rPr>
              <a:t>Male · Female · Deceased (X through symbol) · Index person (double outline) · Biological child (solid line) · Foster or kinship placement (dotted line) · Adopted (solid + dashed line) · Household (dashed line around who lives together)</a:t>
            </a:r>
          </a:p>
          <a:p>
            <a:r>
              <a:rPr sz="800" i="1">
                <a:solidFill>
                  <a:srgbClr val="71717A"/>
                </a:solidFill>
              </a:rPr>
              <a:t>Every symbol and line on this slide is an editable shape: copy, move and reconnect them. Full key: genogramai.com/genogram-key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Child Welfare Genogram Template</dc:title>
  <dc:subject/>
  <dc:creator>GenogramAI (genogramai.com)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