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7772400" cy="1005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438150"/>
            <a:ext cx="47625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18181B"/>
                </a:solidFill>
              </a:rPr>
              <a:t>Family Therapy Genogram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742950"/>
            <a:ext cx="657225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71717A"/>
                </a:solidFill>
              </a:rPr>
              <a:t>Emotional overlays: close = double line, conflict = zigzag, distant = dashed, cutoff = broken line.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38350" y="1333500"/>
            <a:ext cx="19050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71717A"/>
                </a:solidFill>
              </a:rPr>
              <a:t>Paternal grandparents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29050" y="1333500"/>
            <a:ext cx="19050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71717A"/>
                </a:solidFill>
              </a:rPr>
              <a:t>Maternal grandparents</a:t>
            </a:r>
          </a:p>
        </p:txBody>
      </p:sp>
      <p:sp>
        <p:nvSpPr>
          <p:cNvPr id="6" name="Rectangle 5"/>
          <p:cNvSpPr/>
          <p:nvPr/>
        </p:nvSpPr>
        <p:spPr>
          <a:xfrm>
            <a:off x="2266950" y="1657350"/>
            <a:ext cx="495300" cy="495300"/>
          </a:xfrm>
          <a:prstGeom prst="rect">
            <a:avLst/>
          </a:prstGeom>
          <a:noFill/>
          <a:ln w="22860">
            <a:solidFill>
              <a:srgbClr val="18181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3219450" y="1657350"/>
            <a:ext cx="495300" cy="495300"/>
          </a:xfrm>
          <a:prstGeom prst="ellipse">
            <a:avLst/>
          </a:prstGeom>
          <a:noFill/>
          <a:ln w="22860">
            <a:solidFill>
              <a:srgbClr val="18181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" name="Connector 7"/>
          <p:cNvCxnSpPr/>
          <p:nvPr/>
        </p:nvCxnSpPr>
        <p:spPr>
          <a:xfrm>
            <a:off x="2514600" y="2152650"/>
            <a:ext cx="0" cy="24765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or 8"/>
          <p:cNvCxnSpPr/>
          <p:nvPr/>
        </p:nvCxnSpPr>
        <p:spPr>
          <a:xfrm>
            <a:off x="3467100" y="2152650"/>
            <a:ext cx="0" cy="24765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or 9"/>
          <p:cNvCxnSpPr/>
          <p:nvPr/>
        </p:nvCxnSpPr>
        <p:spPr>
          <a:xfrm>
            <a:off x="2514600" y="2400300"/>
            <a:ext cx="952500" cy="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or 10"/>
          <p:cNvCxnSpPr/>
          <p:nvPr/>
        </p:nvCxnSpPr>
        <p:spPr>
          <a:xfrm>
            <a:off x="2990850" y="2400300"/>
            <a:ext cx="0" cy="59055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4057650" y="1657350"/>
            <a:ext cx="495300" cy="495300"/>
          </a:xfrm>
          <a:prstGeom prst="rect">
            <a:avLst/>
          </a:prstGeom>
          <a:noFill/>
          <a:ln w="22860">
            <a:solidFill>
              <a:srgbClr val="18181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5010150" y="1657350"/>
            <a:ext cx="495300" cy="495300"/>
          </a:xfrm>
          <a:prstGeom prst="ellipse">
            <a:avLst/>
          </a:prstGeom>
          <a:noFill/>
          <a:ln w="22860">
            <a:solidFill>
              <a:srgbClr val="18181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4" name="Connector 13"/>
          <p:cNvCxnSpPr/>
          <p:nvPr/>
        </p:nvCxnSpPr>
        <p:spPr>
          <a:xfrm>
            <a:off x="4305300" y="2152650"/>
            <a:ext cx="0" cy="24765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or 14"/>
          <p:cNvCxnSpPr/>
          <p:nvPr/>
        </p:nvCxnSpPr>
        <p:spPr>
          <a:xfrm>
            <a:off x="5257800" y="2152650"/>
            <a:ext cx="0" cy="24765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or 15"/>
          <p:cNvCxnSpPr/>
          <p:nvPr/>
        </p:nvCxnSpPr>
        <p:spPr>
          <a:xfrm>
            <a:off x="4305300" y="2400300"/>
            <a:ext cx="952500" cy="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4781550" y="2400300"/>
            <a:ext cx="0" cy="59055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2590800" y="2990850"/>
            <a:ext cx="800100" cy="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4381500" y="2990850"/>
            <a:ext cx="800100" cy="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 19"/>
          <p:cNvCxnSpPr/>
          <p:nvPr/>
        </p:nvCxnSpPr>
        <p:spPr>
          <a:xfrm>
            <a:off x="2590800" y="2990850"/>
            <a:ext cx="0" cy="60960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20"/>
          <p:cNvCxnSpPr/>
          <p:nvPr/>
        </p:nvCxnSpPr>
        <p:spPr>
          <a:xfrm>
            <a:off x="3390900" y="2990850"/>
            <a:ext cx="0" cy="60960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21"/>
          <p:cNvCxnSpPr/>
          <p:nvPr/>
        </p:nvCxnSpPr>
        <p:spPr>
          <a:xfrm>
            <a:off x="4381500" y="2990850"/>
            <a:ext cx="0" cy="60960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or 22"/>
          <p:cNvCxnSpPr/>
          <p:nvPr/>
        </p:nvCxnSpPr>
        <p:spPr>
          <a:xfrm>
            <a:off x="5181600" y="2990850"/>
            <a:ext cx="0" cy="60960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3143250" y="3600450"/>
            <a:ext cx="495300" cy="495300"/>
          </a:xfrm>
          <a:prstGeom prst="rect">
            <a:avLst/>
          </a:prstGeom>
          <a:noFill/>
          <a:ln w="22860">
            <a:solidFill>
              <a:srgbClr val="18181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4133850" y="3600450"/>
            <a:ext cx="495300" cy="495300"/>
          </a:xfrm>
          <a:prstGeom prst="ellipse">
            <a:avLst/>
          </a:prstGeom>
          <a:noFill/>
          <a:ln w="22860">
            <a:solidFill>
              <a:srgbClr val="18181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2343150" y="3600450"/>
            <a:ext cx="495300" cy="495300"/>
          </a:xfrm>
          <a:prstGeom prst="rect">
            <a:avLst/>
          </a:prstGeom>
          <a:noFill/>
          <a:ln w="22860">
            <a:solidFill>
              <a:srgbClr val="18181B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4933950" y="3600450"/>
            <a:ext cx="495300" cy="495300"/>
          </a:xfrm>
          <a:prstGeom prst="ellipse">
            <a:avLst/>
          </a:prstGeom>
          <a:noFill/>
          <a:ln w="22860">
            <a:solidFill>
              <a:srgbClr val="18181B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2019300" y="4152900"/>
            <a:ext cx="11430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0" i="1">
                <a:solidFill>
                  <a:srgbClr val="71717A"/>
                </a:solidFill>
              </a:rPr>
              <a:t>add siblings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610100" y="4152900"/>
            <a:ext cx="11430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0" i="1">
                <a:solidFill>
                  <a:srgbClr val="71717A"/>
                </a:solidFill>
              </a:rPr>
              <a:t>add siblings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914650" y="4324350"/>
            <a:ext cx="9525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71717A"/>
                </a:solidFill>
              </a:rPr>
              <a:t>Father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905250" y="4324350"/>
            <a:ext cx="9525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71717A"/>
                </a:solidFill>
              </a:rPr>
              <a:t>Mother</a:t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3390900" y="4095750"/>
            <a:ext cx="0" cy="26670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or 32"/>
          <p:cNvCxnSpPr/>
          <p:nvPr/>
        </p:nvCxnSpPr>
        <p:spPr>
          <a:xfrm>
            <a:off x="4381500" y="4095750"/>
            <a:ext cx="0" cy="26670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ctor 33"/>
          <p:cNvCxnSpPr/>
          <p:nvPr/>
        </p:nvCxnSpPr>
        <p:spPr>
          <a:xfrm>
            <a:off x="3390900" y="4362450"/>
            <a:ext cx="990600" cy="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ctor 34"/>
          <p:cNvCxnSpPr/>
          <p:nvPr/>
        </p:nvCxnSpPr>
        <p:spPr>
          <a:xfrm>
            <a:off x="3886200" y="4362450"/>
            <a:ext cx="0" cy="51435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ctor 35"/>
          <p:cNvCxnSpPr/>
          <p:nvPr/>
        </p:nvCxnSpPr>
        <p:spPr>
          <a:xfrm>
            <a:off x="2895600" y="4876800"/>
            <a:ext cx="1981200" cy="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ctor 36"/>
          <p:cNvCxnSpPr/>
          <p:nvPr/>
        </p:nvCxnSpPr>
        <p:spPr>
          <a:xfrm>
            <a:off x="2895600" y="4876800"/>
            <a:ext cx="0" cy="17145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2647950" y="5048250"/>
            <a:ext cx="495300" cy="495300"/>
          </a:xfrm>
          <a:prstGeom prst="rect">
            <a:avLst/>
          </a:prstGeom>
          <a:noFill/>
          <a:ln w="22860">
            <a:solidFill>
              <a:srgbClr val="18181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9" name="Connector 38"/>
          <p:cNvCxnSpPr/>
          <p:nvPr/>
        </p:nvCxnSpPr>
        <p:spPr>
          <a:xfrm>
            <a:off x="3886200" y="4876800"/>
            <a:ext cx="0" cy="17145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Oval 39"/>
          <p:cNvSpPr/>
          <p:nvPr/>
        </p:nvSpPr>
        <p:spPr>
          <a:xfrm>
            <a:off x="3638550" y="5048250"/>
            <a:ext cx="495300" cy="495300"/>
          </a:xfrm>
          <a:prstGeom prst="ellipse">
            <a:avLst/>
          </a:prstGeom>
          <a:noFill/>
          <a:ln w="22860">
            <a:solidFill>
              <a:srgbClr val="18181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Oval 40"/>
          <p:cNvSpPr/>
          <p:nvPr/>
        </p:nvSpPr>
        <p:spPr>
          <a:xfrm>
            <a:off x="3695700" y="5105400"/>
            <a:ext cx="381000" cy="381000"/>
          </a:xfrm>
          <a:prstGeom prst="ellipse">
            <a:avLst/>
          </a:prstGeom>
          <a:noFill/>
          <a:ln w="22860">
            <a:solidFill>
              <a:srgbClr val="18181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2" name="Connector 41"/>
          <p:cNvCxnSpPr/>
          <p:nvPr/>
        </p:nvCxnSpPr>
        <p:spPr>
          <a:xfrm>
            <a:off x="4876800" y="4876800"/>
            <a:ext cx="0" cy="17145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ectangle 42"/>
          <p:cNvSpPr/>
          <p:nvPr/>
        </p:nvSpPr>
        <p:spPr>
          <a:xfrm>
            <a:off x="4629150" y="5048250"/>
            <a:ext cx="495300" cy="495300"/>
          </a:xfrm>
          <a:prstGeom prst="rect">
            <a:avLst/>
          </a:prstGeom>
          <a:noFill/>
          <a:ln w="22860">
            <a:solidFill>
              <a:srgbClr val="18181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2838450" y="5791200"/>
            <a:ext cx="20955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0" i="1">
                <a:solidFill>
                  <a:srgbClr val="71717A"/>
                </a:solidFill>
              </a:rPr>
              <a:t>index person (double outline)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981200" y="6115050"/>
            <a:ext cx="38100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71717A"/>
                </a:solidFill>
              </a:rPr>
              <a:t>Children — oldest on the left, youngest on the right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57200" y="6572250"/>
            <a:ext cx="657225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1717A"/>
                </a:solidFill>
              </a:rPr>
              <a:t>Symbol key: square = male · circle = female · X through symbol = deceased · double outline = index person · solid line = marriage · dashed = cohabitation · double slash = divorce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457200" y="7143750"/>
            <a:ext cx="657225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1717A"/>
                </a:solidFill>
              </a:rPr>
              <a:t>This template is fully editable — move, copy, and connect shapes. Or build it automatically at genogramai.com/genogram-creator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57200" y="9486900"/>
            <a:ext cx="657225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71717A"/>
                </a:solidFill>
              </a:rPr>
              <a:t>Free genogram template — genogramai.com/genogram-template · Symbols reference: genogramai.com/guide/genogram-symbols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