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4819"/>
            <a:ext cx="5361051" cy="34004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75" b="0" i="0">
                <a:solidFill>
                  <a:srgbClr val="18181B"/>
                </a:solidFill>
                <a:latin typeface="Georgia"/>
              </a:rPr>
              <a:t>Immigration and Cultural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83743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Three generations with places of birth and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945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Paternal grandparents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85272" y="132873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Maternal grandparents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21907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397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 / moved</a:t>
            </a:r>
          </a:p>
        </p:txBody>
      </p:sp>
      <p:sp>
        <p:nvSpPr>
          <p:cNvPr id="13" name="Oval 12"/>
          <p:cNvSpPr/>
          <p:nvPr/>
        </p:nvSpPr>
        <p:spPr>
          <a:xfrm>
            <a:off x="32385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31432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922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 / moved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76700" y="16383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39814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304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 / moved</a:t>
            </a:r>
          </a:p>
        </p:txBody>
      </p:sp>
      <p:sp>
        <p:nvSpPr>
          <p:cNvPr id="19" name="Oval 18"/>
          <p:cNvSpPr/>
          <p:nvPr/>
        </p:nvSpPr>
        <p:spPr>
          <a:xfrm>
            <a:off x="5029200" y="16383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4933950" y="22479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82979" y="228361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 / moved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25146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4671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5146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3053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257800" y="209550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305300" y="24765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0574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19621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909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62300" y="3581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>
            <a:off x="30670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1051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16079" y="436006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 / moved</a:t>
            </a:r>
          </a:p>
        </p:txBody>
      </p:sp>
      <p:sp>
        <p:nvSpPr>
          <p:cNvPr id="35" name="Oval 34"/>
          <p:cNvSpPr/>
          <p:nvPr/>
        </p:nvSpPr>
        <p:spPr>
          <a:xfrm>
            <a:off x="41529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40576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95750" y="4214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06679" y="4360069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 / moved</a:t>
            </a:r>
          </a:p>
        </p:txBody>
      </p:sp>
      <p:sp>
        <p:nvSpPr>
          <p:cNvPr id="39" name="Oval 38"/>
          <p:cNvSpPr/>
          <p:nvPr/>
        </p:nvSpPr>
        <p:spPr>
          <a:xfrm>
            <a:off x="5257800" y="3581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5162550" y="4191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091303" y="422671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29908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22860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2860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33909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4781550" y="247650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4381500" y="329565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43815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486400" y="32956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33909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4381500" y="403860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3390900" y="4552950"/>
            <a:ext cx="9906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2628900" y="53149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4" name="Connector 53"/>
          <p:cNvCxnSpPr/>
          <p:nvPr/>
        </p:nvCxnSpPr>
        <p:spPr>
          <a:xfrm>
            <a:off x="25336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571750" y="5960269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</a:t>
            </a:r>
          </a:p>
        </p:txBody>
      </p:sp>
      <p:sp>
        <p:nvSpPr>
          <p:cNvPr id="56" name="Oval 55"/>
          <p:cNvSpPr/>
          <p:nvPr/>
        </p:nvSpPr>
        <p:spPr>
          <a:xfrm>
            <a:off x="36576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3714750" y="537210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8" name="Connector 57"/>
          <p:cNvCxnSpPr/>
          <p:nvPr/>
        </p:nvCxnSpPr>
        <p:spPr>
          <a:xfrm>
            <a:off x="35623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455670" y="59483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00450" y="6093619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</a:t>
            </a:r>
          </a:p>
        </p:txBody>
      </p:sp>
      <p:sp>
        <p:nvSpPr>
          <p:cNvPr id="61" name="Oval 60"/>
          <p:cNvSpPr/>
          <p:nvPr/>
        </p:nvSpPr>
        <p:spPr>
          <a:xfrm>
            <a:off x="4686300" y="53149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2" name="Connector 61"/>
          <p:cNvCxnSpPr/>
          <p:nvPr/>
        </p:nvCxnSpPr>
        <p:spPr>
          <a:xfrm>
            <a:off x="4591050" y="59245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629150" y="5960269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born in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3886200" y="455295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2857500" y="5029200"/>
            <a:ext cx="2057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28575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38862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4914900" y="50292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2304098" y="6319838"/>
            <a:ext cx="31642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Children: oldest on the left, youngest on the right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7700" y="695086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57200" y="8505825"/>
            <a:ext cx="64846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Prompts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7200" y="8771334"/>
            <a:ext cx="2384679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Languages spoken in each generation:</a:t>
            </a:r>
          </a:p>
        </p:txBody>
      </p:sp>
      <p:cxnSp>
        <p:nvCxnSpPr>
          <p:cNvPr id="73" name="Connector 72"/>
          <p:cNvCxnSpPr/>
          <p:nvPr/>
        </p:nvCxnSpPr>
        <p:spPr>
          <a:xfrm>
            <a:off x="2472690" y="8915400"/>
            <a:ext cx="484251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57200" y="8961834"/>
            <a:ext cx="1950625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Religion or faith traditions:</a:t>
            </a:r>
          </a:p>
        </p:txBody>
      </p:sp>
      <p:cxnSp>
        <p:nvCxnSpPr>
          <p:cNvPr id="75" name="Connector 74"/>
          <p:cNvCxnSpPr/>
          <p:nvPr/>
        </p:nvCxnSpPr>
        <p:spPr>
          <a:xfrm>
            <a:off x="2099310" y="9105900"/>
            <a:ext cx="521589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457200" y="9152334"/>
            <a:ext cx="2012632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Why and when the family moved:</a:t>
            </a:r>
          </a:p>
        </p:txBody>
      </p:sp>
      <p:cxnSp>
        <p:nvCxnSpPr>
          <p:cNvPr id="77" name="Connector 76"/>
          <p:cNvCxnSpPr/>
          <p:nvPr/>
        </p:nvCxnSpPr>
        <p:spPr>
          <a:xfrm>
            <a:off x="2152650" y="9296400"/>
            <a:ext cx="5162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57200" y="9342834"/>
            <a:ext cx="3004756" cy="170021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87" b="0" i="0">
                <a:solidFill>
                  <a:srgbClr val="3F3F46"/>
                </a:solidFill>
                <a:latin typeface="Arial"/>
              </a:rPr>
              <a:t>Values, roles and expectations carried across: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3006090" y="9486900"/>
            <a:ext cx="430911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004888" y="9615488"/>
            <a:ext cx="57626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genogramai.com/genogram-templates/immigration-cultural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57200" y="68580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Marriage (solid line) · Cohabitation (dashed line) · Separation (one slash) · Divorce (two slashes)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Immigration and Cultural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