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4819"/>
            <a:ext cx="5733098" cy="34004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75" b="0" i="0">
                <a:solidFill>
                  <a:srgbClr val="18181B"/>
                </a:solidFill>
                <a:latin typeface="Georgia"/>
              </a:rPr>
              <a:t>Multigenerational Household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2916174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Three generations living under one roof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Family: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581650" y="5715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67350" y="8001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628900" y="17716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2533650" y="2381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456498" y="2405062"/>
            <a:ext cx="80200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Grandfather</a:t>
            </a:r>
          </a:p>
        </p:txBody>
      </p:sp>
      <p:sp>
        <p:nvSpPr>
          <p:cNvPr id="11" name="Oval 10"/>
          <p:cNvSpPr/>
          <p:nvPr/>
        </p:nvSpPr>
        <p:spPr>
          <a:xfrm>
            <a:off x="3771900" y="17716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3676650" y="2381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99498" y="2405062"/>
            <a:ext cx="80200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Grandmother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857500" y="2228850"/>
            <a:ext cx="0" cy="3429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4000500" y="2228850"/>
            <a:ext cx="0" cy="3429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2857500" y="2571750"/>
            <a:ext cx="11430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628900" y="36766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2533650" y="4286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571750" y="43100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Parent</a:t>
            </a:r>
          </a:p>
        </p:txBody>
      </p:sp>
      <p:sp>
        <p:nvSpPr>
          <p:cNvPr id="20" name="Oval 19"/>
          <p:cNvSpPr/>
          <p:nvPr/>
        </p:nvSpPr>
        <p:spPr>
          <a:xfrm>
            <a:off x="3771900" y="36766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3676650" y="4286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714750" y="43100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Parent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76900" y="36766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5581650" y="4286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386388" y="4310062"/>
            <a:ext cx="103822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Lives elsewhere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85900" y="32956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3429000" y="2571750"/>
            <a:ext cx="0" cy="819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3429000" y="3390900"/>
            <a:ext cx="2476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4000500" y="33909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5905500" y="33909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2857500" y="413385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4000500" y="413385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2857500" y="4514850"/>
            <a:ext cx="11430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53656" y="3036094"/>
            <a:ext cx="1321689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add the other parent's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9954" y="3150394"/>
            <a:ext cx="1109091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family if relevant</a:t>
            </a:r>
          </a:p>
        </p:txBody>
      </p:sp>
      <p:sp>
        <p:nvSpPr>
          <p:cNvPr id="36" name="Oval 35"/>
          <p:cNvSpPr/>
          <p:nvPr/>
        </p:nvSpPr>
        <p:spPr>
          <a:xfrm>
            <a:off x="2628900" y="55816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2686050" y="5638800"/>
            <a:ext cx="342900" cy="3429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Connector 37"/>
          <p:cNvCxnSpPr/>
          <p:nvPr/>
        </p:nvCxnSpPr>
        <p:spPr>
          <a:xfrm>
            <a:off x="2533650" y="6191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571750" y="62150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771900" y="55816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1" name="Connector 40"/>
          <p:cNvCxnSpPr/>
          <p:nvPr/>
        </p:nvCxnSpPr>
        <p:spPr>
          <a:xfrm>
            <a:off x="3676650" y="6191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714750" y="62150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3429000" y="4514850"/>
            <a:ext cx="0" cy="7810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2857500" y="5295900"/>
            <a:ext cx="11430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2857500" y="52959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4000500" y="52959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247900" y="1428750"/>
            <a:ext cx="2381250" cy="5048250"/>
          </a:xfrm>
          <a:prstGeom prst="roundRect">
            <a:avLst>
              <a:gd name="adj" fmla="val 11200"/>
            </a:avLst>
          </a:prstGeom>
          <a:noFill/>
          <a:ln w="14287">
            <a:solidFill>
              <a:srgbClr val="6366F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362200" y="1493044"/>
            <a:ext cx="1321689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675" b="0" i="1">
                <a:solidFill>
                  <a:srgbClr val="4F46E5"/>
                </a:solidFill>
                <a:latin typeface="Arial"/>
              </a:rPr>
              <a:t>Household (since ____)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7700" y="6950869"/>
            <a:ext cx="920115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7200" y="8601075"/>
            <a:ext cx="4191762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Notes: who cares for whom, roles, language spoken at home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457200" y="89725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457200" y="92202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457200" y="94678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98195" y="9615488"/>
            <a:ext cx="617601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genogramai.com/genogram-templates/multigenerational-household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7200" y="685800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Male · Female · Deceased (X through symbol) · Index person (double outline) · Marriage (solid line) · Divorce (two slashes) · Widowed · Household (dashed line around who lives together)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Multigenerational Household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