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31006"/>
            <a:ext cx="4906328" cy="3724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25" b="0" i="0">
                <a:solidFill>
                  <a:srgbClr val="18181B"/>
                </a:solidFill>
                <a:latin typeface="Georgia"/>
              </a:rPr>
              <a:t>School Counseling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298704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The student's family and both households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7208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Student: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38800" y="571500"/>
            <a:ext cx="16764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Grade: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524500" y="800100"/>
            <a:ext cx="1790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802005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Counselor: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753100" y="1028700"/>
            <a:ext cx="15621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11263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67350" y="12573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009650" y="2152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914400" y="2762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66775" y="2786062"/>
            <a:ext cx="74295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Stepparent</a:t>
            </a:r>
          </a:p>
        </p:txBody>
      </p:sp>
      <p:sp>
        <p:nvSpPr>
          <p:cNvPr id="15" name="Oval 14"/>
          <p:cNvSpPr/>
          <p:nvPr/>
        </p:nvSpPr>
        <p:spPr>
          <a:xfrm>
            <a:off x="2628900" y="2152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2533650" y="2762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71750" y="2786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19650" y="21526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4724400" y="2762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762500" y="27860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</a:t>
            </a:r>
          </a:p>
        </p:txBody>
      </p:sp>
      <p:sp>
        <p:nvSpPr>
          <p:cNvPr id="21" name="Oval 20"/>
          <p:cNvSpPr/>
          <p:nvPr/>
        </p:nvSpPr>
        <p:spPr>
          <a:xfrm>
            <a:off x="6343650" y="21526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248400" y="27622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23610" y="2786062"/>
            <a:ext cx="109728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Parent's partner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238250" y="26098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2857500" y="26098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1238250" y="2952750"/>
            <a:ext cx="16192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762125" y="2788444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857500" y="2609850"/>
            <a:ext cx="0" cy="628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5048250" y="2609850"/>
            <a:ext cx="0" cy="6286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857500" y="3238500"/>
            <a:ext cx="21907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3867150" y="315277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3943350" y="315277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930366" y="3074194"/>
            <a:ext cx="9496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____ d. ____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5048250" y="26098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6572250" y="2609850"/>
            <a:ext cx="0" cy="342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5048250" y="2952750"/>
            <a:ext cx="1524000" cy="0"/>
          </a:xfrm>
          <a:prstGeom prst="line">
            <a:avLst/>
          </a:prstGeom>
          <a:ln w="17145">
            <a:solidFill>
              <a:srgbClr val="18181B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200400" y="4248150"/>
            <a:ext cx="457200" cy="4572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257550" y="4305300"/>
            <a:ext cx="342900" cy="342900"/>
          </a:xfrm>
          <a:prstGeom prst="rect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9" name="Connector 38"/>
          <p:cNvCxnSpPr/>
          <p:nvPr/>
        </p:nvCxnSpPr>
        <p:spPr>
          <a:xfrm>
            <a:off x="310515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143250" y="48815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Student</a:t>
            </a:r>
          </a:p>
        </p:txBody>
      </p:sp>
      <p:sp>
        <p:nvSpPr>
          <p:cNvPr id="41" name="Oval 40"/>
          <p:cNvSpPr/>
          <p:nvPr/>
        </p:nvSpPr>
        <p:spPr>
          <a:xfrm>
            <a:off x="4248150" y="4248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2" name="Connector 41"/>
          <p:cNvCxnSpPr/>
          <p:nvPr/>
        </p:nvCxnSpPr>
        <p:spPr>
          <a:xfrm>
            <a:off x="415290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191000" y="48815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Sibling</a:t>
            </a:r>
          </a:p>
        </p:txBody>
      </p:sp>
      <p:sp>
        <p:nvSpPr>
          <p:cNvPr id="44" name="Oval 43"/>
          <p:cNvSpPr/>
          <p:nvPr/>
        </p:nvSpPr>
        <p:spPr>
          <a:xfrm>
            <a:off x="1638300" y="4248150"/>
            <a:ext cx="457200" cy="4572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1543050" y="48577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436370" y="48815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Half-sibling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3952875" y="3238500"/>
            <a:ext cx="0" cy="723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3429000" y="3962400"/>
            <a:ext cx="10477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342900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4476750" y="39624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2047875" y="2952750"/>
            <a:ext cx="0" cy="11049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1866900" y="4057650"/>
            <a:ext cx="180975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866900" y="4057650"/>
            <a:ext cx="0" cy="190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ounded Rectangle 53"/>
          <p:cNvSpPr/>
          <p:nvPr/>
        </p:nvSpPr>
        <p:spPr>
          <a:xfrm>
            <a:off x="800100" y="1695450"/>
            <a:ext cx="3143250" cy="3619500"/>
          </a:xfrm>
          <a:prstGeom prst="roundRect">
            <a:avLst>
              <a:gd name="adj" fmla="val 7272"/>
            </a:avLst>
          </a:prstGeom>
          <a:noFill/>
          <a:ln w="14287">
            <a:solidFill>
              <a:srgbClr val="6366F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914400" y="1759744"/>
            <a:ext cx="126854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4F46E5"/>
                </a:solidFill>
                <a:latin typeface="Arial"/>
              </a:rPr>
              <a:t>Home 1 (school days?)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4381500" y="1695450"/>
            <a:ext cx="2762250" cy="1524000"/>
          </a:xfrm>
          <a:prstGeom prst="roundRect">
            <a:avLst>
              <a:gd name="adj" fmla="val 15000"/>
            </a:avLst>
          </a:prstGeom>
          <a:noFill/>
          <a:ln w="14287">
            <a:solidFill>
              <a:srgbClr val="0D948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4495800" y="1759744"/>
            <a:ext cx="1109091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0F766E"/>
                </a:solidFill>
                <a:latin typeface="Arial"/>
              </a:rPr>
              <a:t>Home 2 (weekends?)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447800" y="5500688"/>
            <a:ext cx="48768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Draw a dashed line around each home and note which days the student spends there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47700" y="605551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8067675"/>
            <a:ext cx="610514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who to contact, custody, school-relevant events (moves, losses, new siblings)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457200" y="84391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457200" y="86868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457200" y="89344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457200" y="91821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093470" y="9615488"/>
            <a:ext cx="55854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genogramai.com/genogram-templates/school-counseling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57200" y="59626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Index person (double outline) · Dashed symbol = not yet known, or donor · Marriage (solid line) · Cohabitation (dashed line) · Divorce (two slashes) · Household (dashed line around who lives together)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Counseling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