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57200" y="438150"/>
            <a:ext cx="476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200" b="1" i="0">
                <a:solidFill>
                  <a:srgbClr val="18181B"/>
                </a:solidFill>
              </a:rPr>
              <a:t>Social Work Genogram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7200" y="7429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000" b="0" i="0">
                <a:solidFill>
                  <a:srgbClr val="71717A"/>
                </a:solidFill>
              </a:rPr>
              <a:t>Family assessment — 3 generations. Draw a dashed enclosure for the household boundary.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383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Paternal grandparents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29050" y="1333500"/>
            <a:ext cx="1905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Maternal grandparents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2669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32194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8" name="Connector 7"/>
          <p:cNvCxnSpPr/>
          <p:nvPr/>
        </p:nvCxnSpPr>
        <p:spPr>
          <a:xfrm>
            <a:off x="25146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Connector 8"/>
          <p:cNvCxnSpPr/>
          <p:nvPr/>
        </p:nvCxnSpPr>
        <p:spPr>
          <a:xfrm>
            <a:off x="34671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Connector 9"/>
          <p:cNvCxnSpPr/>
          <p:nvPr/>
        </p:nvCxnSpPr>
        <p:spPr>
          <a:xfrm>
            <a:off x="25146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Connector 10"/>
          <p:cNvCxnSpPr/>
          <p:nvPr/>
        </p:nvCxnSpPr>
        <p:spPr>
          <a:xfrm>
            <a:off x="29908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4057650" y="16573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5010150" y="16573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14" name="Connector 13"/>
          <p:cNvCxnSpPr/>
          <p:nvPr/>
        </p:nvCxnSpPr>
        <p:spPr>
          <a:xfrm>
            <a:off x="43053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or 14"/>
          <p:cNvCxnSpPr/>
          <p:nvPr/>
        </p:nvCxnSpPr>
        <p:spPr>
          <a:xfrm>
            <a:off x="5257800" y="2152650"/>
            <a:ext cx="0" cy="2476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onnector 15"/>
          <p:cNvCxnSpPr/>
          <p:nvPr/>
        </p:nvCxnSpPr>
        <p:spPr>
          <a:xfrm>
            <a:off x="4305300" y="2400300"/>
            <a:ext cx="9525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or 16"/>
          <p:cNvCxnSpPr/>
          <p:nvPr/>
        </p:nvCxnSpPr>
        <p:spPr>
          <a:xfrm>
            <a:off x="4781550" y="2400300"/>
            <a:ext cx="0" cy="5905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17"/>
          <p:cNvCxnSpPr/>
          <p:nvPr/>
        </p:nvCxnSpPr>
        <p:spPr>
          <a:xfrm>
            <a:off x="25908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18"/>
          <p:cNvCxnSpPr/>
          <p:nvPr/>
        </p:nvCxnSpPr>
        <p:spPr>
          <a:xfrm>
            <a:off x="4381500" y="2990850"/>
            <a:ext cx="8001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 19"/>
          <p:cNvCxnSpPr/>
          <p:nvPr/>
        </p:nvCxnSpPr>
        <p:spPr>
          <a:xfrm>
            <a:off x="25908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Connector 20"/>
          <p:cNvCxnSpPr/>
          <p:nvPr/>
        </p:nvCxnSpPr>
        <p:spPr>
          <a:xfrm>
            <a:off x="33909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43815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181600" y="2990850"/>
            <a:ext cx="0" cy="6096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31432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Oval 24"/>
          <p:cNvSpPr/>
          <p:nvPr/>
        </p:nvSpPr>
        <p:spPr>
          <a:xfrm>
            <a:off x="41338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ectangle 25"/>
          <p:cNvSpPr/>
          <p:nvPr/>
        </p:nvSpPr>
        <p:spPr>
          <a:xfrm>
            <a:off x="2343150" y="36004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4933950" y="36004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20193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4610100" y="4152900"/>
            <a:ext cx="1143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add siblings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9146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Father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05250" y="4324350"/>
            <a:ext cx="952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Mother</a:t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33909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3" name="Connector 32"/>
          <p:cNvCxnSpPr/>
          <p:nvPr/>
        </p:nvCxnSpPr>
        <p:spPr>
          <a:xfrm>
            <a:off x="4381500" y="4095750"/>
            <a:ext cx="0" cy="26670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390900" y="4362450"/>
            <a:ext cx="9906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3886200" y="4362450"/>
            <a:ext cx="0" cy="5143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2895600" y="4876800"/>
            <a:ext cx="1981200" cy="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Connector 36"/>
          <p:cNvCxnSpPr/>
          <p:nvPr/>
        </p:nvCxnSpPr>
        <p:spPr>
          <a:xfrm>
            <a:off x="28956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37"/>
          <p:cNvSpPr/>
          <p:nvPr/>
        </p:nvSpPr>
        <p:spPr>
          <a:xfrm>
            <a:off x="26479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9" name="Connector 38"/>
          <p:cNvCxnSpPr/>
          <p:nvPr/>
        </p:nvCxnSpPr>
        <p:spPr>
          <a:xfrm>
            <a:off x="38862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Oval 39"/>
          <p:cNvSpPr/>
          <p:nvPr/>
        </p:nvSpPr>
        <p:spPr>
          <a:xfrm>
            <a:off x="3638550" y="5048250"/>
            <a:ext cx="495300" cy="4953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3695700" y="5105400"/>
            <a:ext cx="381000" cy="381000"/>
          </a:xfrm>
          <a:prstGeom prst="ellipse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42" name="Connector 41"/>
          <p:cNvCxnSpPr/>
          <p:nvPr/>
        </p:nvCxnSpPr>
        <p:spPr>
          <a:xfrm>
            <a:off x="4876800" y="4876800"/>
            <a:ext cx="0" cy="171450"/>
          </a:xfrm>
          <a:prstGeom prst="line">
            <a:avLst/>
          </a:prstGeom>
          <a:ln w="17780">
            <a:solidFill>
              <a:srgbClr val="18181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629150" y="5048250"/>
            <a:ext cx="495300" cy="495300"/>
          </a:xfrm>
          <a:prstGeom prst="rect">
            <a:avLst/>
          </a:prstGeom>
          <a:noFill/>
          <a:ln w="22860">
            <a:solidFill>
              <a:srgbClr val="18181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2838450" y="5791200"/>
            <a:ext cx="20955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800" b="0" i="1">
                <a:solidFill>
                  <a:srgbClr val="71717A"/>
                </a:solidFill>
              </a:rPr>
              <a:t>index person (double outline)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981200" y="6115050"/>
            <a:ext cx="38100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900" b="0" i="0">
                <a:solidFill>
                  <a:srgbClr val="71717A"/>
                </a:solidFill>
              </a:rPr>
              <a:t>Children — oldest on the left, youngest on the right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57200" y="65722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Symbol key: square = male · circle = female · X through symbol = deceased · double outline = index person · solid line = marriage · dashed = cohabitation · double slash = divorce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7200" y="714375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 i="0">
                <a:solidFill>
                  <a:srgbClr val="71717A"/>
                </a:solidFill>
              </a:rPr>
              <a:t>This template is fully editable — move, copy, and connect shapes. Or build it automatically at genogramai.com/genogram-creator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7200" y="9486900"/>
            <a:ext cx="657225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800" b="0" i="0">
                <a:solidFill>
                  <a:srgbClr val="71717A"/>
                </a:solidFill>
              </a:rPr>
              <a:t>Free genogram template — genogramai.com/genogram-template · Symbols reference: genogramai.com/guide/genogram-symbols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