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772400" cy="10058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95288"/>
            <a:ext cx="3683889" cy="421005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950" b="0" i="0">
                <a:solidFill>
                  <a:srgbClr val="18181B"/>
                </a:solidFill>
                <a:latin typeface="Georgia"/>
              </a:rPr>
              <a:t>Twins Genogram Template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1525"/>
            <a:ext cx="3270504" cy="1943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1717A"/>
                </a:solidFill>
                <a:latin typeface="Arial"/>
              </a:rPr>
              <a:t>Identical and fraternal twins in birth order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05400" y="440531"/>
            <a:ext cx="607124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Family: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581650" y="571500"/>
            <a:ext cx="173355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105400" y="669131"/>
            <a:ext cx="571500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Date: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67350" y="800100"/>
            <a:ext cx="184785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019300" y="167640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1924050" y="22860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2971800" y="167640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>
            <a:off x="2876550" y="22860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343400" y="167640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3" name="Connector 12"/>
          <p:cNvCxnSpPr/>
          <p:nvPr/>
        </p:nvCxnSpPr>
        <p:spPr>
          <a:xfrm>
            <a:off x="4248150" y="22860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5295900" y="167640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5200650" y="22860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2247900" y="2133600"/>
            <a:ext cx="0" cy="2286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3200400" y="2133600"/>
            <a:ext cx="0" cy="2286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2247900" y="2362200"/>
            <a:ext cx="9525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4572000" y="2133600"/>
            <a:ext cx="0" cy="2286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5524500" y="2133600"/>
            <a:ext cx="0" cy="2286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4572000" y="2362200"/>
            <a:ext cx="9525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2495550" y="348615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3" name="Connector 22"/>
          <p:cNvCxnSpPr/>
          <p:nvPr/>
        </p:nvCxnSpPr>
        <p:spPr>
          <a:xfrm>
            <a:off x="2400300" y="40957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438400" y="4119562"/>
            <a:ext cx="57150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Parent</a:t>
            </a:r>
          </a:p>
        </p:txBody>
      </p:sp>
      <p:sp>
        <p:nvSpPr>
          <p:cNvPr id="25" name="Oval 24"/>
          <p:cNvSpPr/>
          <p:nvPr/>
        </p:nvSpPr>
        <p:spPr>
          <a:xfrm>
            <a:off x="4819650" y="348615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6" name="Connector 25"/>
          <p:cNvCxnSpPr/>
          <p:nvPr/>
        </p:nvCxnSpPr>
        <p:spPr>
          <a:xfrm>
            <a:off x="4724400" y="40957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762500" y="4119562"/>
            <a:ext cx="57150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Parent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2724150" y="2362200"/>
            <a:ext cx="0" cy="8382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2724150" y="32004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5048250" y="2362200"/>
            <a:ext cx="0" cy="8382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5048250" y="32004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2724150" y="3943350"/>
            <a:ext cx="0" cy="4381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>
            <a:off x="5048250" y="3943350"/>
            <a:ext cx="0" cy="4381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>
            <a:off x="2724150" y="4381500"/>
            <a:ext cx="23241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1390650" y="548640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6" name="Connector 35"/>
          <p:cNvCxnSpPr/>
          <p:nvPr/>
        </p:nvCxnSpPr>
        <p:spPr>
          <a:xfrm>
            <a:off x="1295400" y="60960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1159192" y="6119812"/>
            <a:ext cx="92011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Older sibling</a:t>
            </a:r>
          </a:p>
        </p:txBody>
      </p:sp>
      <p:sp>
        <p:nvSpPr>
          <p:cNvPr id="38" name="Oval 37"/>
          <p:cNvSpPr/>
          <p:nvPr/>
        </p:nvSpPr>
        <p:spPr>
          <a:xfrm>
            <a:off x="2628900" y="548640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9" name="Connector 38"/>
          <p:cNvCxnSpPr/>
          <p:nvPr/>
        </p:nvCxnSpPr>
        <p:spPr>
          <a:xfrm>
            <a:off x="2533650" y="60960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571750" y="6119812"/>
            <a:ext cx="57150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Twin</a:t>
            </a:r>
          </a:p>
        </p:txBody>
      </p:sp>
      <p:sp>
        <p:nvSpPr>
          <p:cNvPr id="41" name="Oval 40"/>
          <p:cNvSpPr/>
          <p:nvPr/>
        </p:nvSpPr>
        <p:spPr>
          <a:xfrm>
            <a:off x="3429000" y="548640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3486150" y="5543550"/>
            <a:ext cx="342900" cy="342900"/>
          </a:xfrm>
          <a:prstGeom prst="ellipse">
            <a:avLst/>
          </a:prstGeom>
          <a:solidFill>
            <a:srgbClr val="FFFFFF"/>
          </a:solidFill>
          <a:ln w="1714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3" name="Connector 42"/>
          <p:cNvCxnSpPr/>
          <p:nvPr/>
        </p:nvCxnSpPr>
        <p:spPr>
          <a:xfrm>
            <a:off x="3333750" y="60960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3371850" y="6119812"/>
            <a:ext cx="57150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Twin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724400" y="548640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6" name="Connector 45"/>
          <p:cNvCxnSpPr/>
          <p:nvPr/>
        </p:nvCxnSpPr>
        <p:spPr>
          <a:xfrm>
            <a:off x="4629150" y="60960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4667250" y="6119812"/>
            <a:ext cx="57150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Twin</a:t>
            </a:r>
          </a:p>
        </p:txBody>
      </p:sp>
      <p:sp>
        <p:nvSpPr>
          <p:cNvPr id="48" name="Oval 47"/>
          <p:cNvSpPr/>
          <p:nvPr/>
        </p:nvSpPr>
        <p:spPr>
          <a:xfrm>
            <a:off x="5524500" y="548640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9" name="Connector 48"/>
          <p:cNvCxnSpPr/>
          <p:nvPr/>
        </p:nvCxnSpPr>
        <p:spPr>
          <a:xfrm>
            <a:off x="5429250" y="60960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5467350" y="6119812"/>
            <a:ext cx="57150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Twin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3886200" y="4381500"/>
            <a:ext cx="0" cy="5334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>
            <a:off x="1619250" y="4914900"/>
            <a:ext cx="37338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52"/>
          <p:cNvCxnSpPr/>
          <p:nvPr/>
        </p:nvCxnSpPr>
        <p:spPr>
          <a:xfrm>
            <a:off x="1619250" y="4914900"/>
            <a:ext cx="0" cy="5715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53"/>
          <p:cNvCxnSpPr/>
          <p:nvPr/>
        </p:nvCxnSpPr>
        <p:spPr>
          <a:xfrm flipH="1">
            <a:off x="2857500" y="4914900"/>
            <a:ext cx="400050" cy="5715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or 54"/>
          <p:cNvCxnSpPr/>
          <p:nvPr/>
        </p:nvCxnSpPr>
        <p:spPr>
          <a:xfrm>
            <a:off x="3257550" y="4914900"/>
            <a:ext cx="400050" cy="5715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or 55"/>
          <p:cNvCxnSpPr/>
          <p:nvPr/>
        </p:nvCxnSpPr>
        <p:spPr>
          <a:xfrm>
            <a:off x="3057525" y="5200650"/>
            <a:ext cx="400050" cy="0"/>
          </a:xfrm>
          <a:prstGeom prst="line">
            <a:avLst/>
          </a:prstGeom>
          <a:ln w="15240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or 56"/>
          <p:cNvCxnSpPr/>
          <p:nvPr/>
        </p:nvCxnSpPr>
        <p:spPr>
          <a:xfrm flipH="1">
            <a:off x="4953000" y="4914900"/>
            <a:ext cx="400050" cy="5715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 57"/>
          <p:cNvCxnSpPr/>
          <p:nvPr/>
        </p:nvCxnSpPr>
        <p:spPr>
          <a:xfrm>
            <a:off x="5353050" y="4914900"/>
            <a:ext cx="400050" cy="5715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2738438" y="6319838"/>
            <a:ext cx="103822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1" i="0">
                <a:solidFill>
                  <a:srgbClr val="4F46E5"/>
                </a:solidFill>
                <a:latin typeface="Arial"/>
              </a:rPr>
              <a:t>Identical (bar)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745355" y="6319838"/>
            <a:ext cx="121539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1" i="0">
                <a:solidFill>
                  <a:srgbClr val="4F46E5"/>
                </a:solidFill>
                <a:latin typeface="Arial"/>
              </a:rPr>
              <a:t>Fraternal (no bar)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47700" y="6950869"/>
            <a:ext cx="920115" cy="21050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75" b="1" i="0">
                <a:solidFill>
                  <a:srgbClr val="18181B"/>
                </a:solidFill>
                <a:latin typeface="Arial"/>
              </a:rPr>
              <a:t>Symbol key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57200" y="8524875"/>
            <a:ext cx="4971288" cy="1943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00" b="1" i="0">
                <a:solidFill>
                  <a:srgbClr val="18181B"/>
                </a:solidFill>
                <a:latin typeface="Arial"/>
              </a:rPr>
              <a:t>Notes: twin type if known, birth order, twins in earlier generations</a:t>
            </a:r>
          </a:p>
        </p:txBody>
      </p:sp>
      <p:cxnSp>
        <p:nvCxnSpPr>
          <p:cNvPr id="63" name="Connector 62"/>
          <p:cNvCxnSpPr/>
          <p:nvPr/>
        </p:nvCxnSpPr>
        <p:spPr>
          <a:xfrm>
            <a:off x="457200" y="889635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or 63"/>
          <p:cNvCxnSpPr/>
          <p:nvPr/>
        </p:nvCxnSpPr>
        <p:spPr>
          <a:xfrm>
            <a:off x="457200" y="914400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or 64"/>
          <p:cNvCxnSpPr/>
          <p:nvPr/>
        </p:nvCxnSpPr>
        <p:spPr>
          <a:xfrm>
            <a:off x="457200" y="939165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447800" y="9615488"/>
            <a:ext cx="487680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Free genogram template from GenogramAI · genogramai.com/genogram-templates/twins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2067878" y="9767888"/>
            <a:ext cx="363664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Every symbol and what it means: genogramai.com/genogram-key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457200" y="6858000"/>
            <a:ext cx="6858000" cy="152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000">
                <a:solidFill>
                  <a:srgbClr val="18181B"/>
                </a:solidFill>
              </a:rPr>
              <a:t>Symbol key</a:t>
            </a:r>
          </a:p>
          <a:p>
            <a:r>
              <a:rPr sz="800">
                <a:solidFill>
                  <a:srgbClr val="3F3F46"/>
                </a:solidFill>
              </a:rPr>
              <a:t>Male · Female · Deceased (X through symbol) · Index person (double outline) · Identical twins (lines from one point, joined by a bar) · Fraternal twins (lines from one point, no bar)</a:t>
            </a:r>
          </a:p>
          <a:p>
            <a:r>
              <a:rPr sz="800" i="1">
                <a:solidFill>
                  <a:srgbClr val="71717A"/>
                </a:solidFill>
              </a:rPr>
              <a:t>Every symbol and line on this slide is an editable shape: copy, move and reconnect them. Full key: genogramai.com/genogram-key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Twins Genogram Template</dc:title>
  <dc:subject/>
  <dc:creator>GenogramAI (genogramai.com)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